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7" r:id="rId13"/>
    <p:sldId id="268" r:id="rId14"/>
    <p:sldId id="271" r:id="rId15"/>
    <p:sldId id="266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B9E65-9F22-4C3A-9178-E79FC0FC7C9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C0C-3767-409E-95F6-15B107F456D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B9E65-9F22-4C3A-9178-E79FC0FC7C9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C0C-3767-409E-95F6-15B107F45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B9E65-9F22-4C3A-9178-E79FC0FC7C9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C0C-3767-409E-95F6-15B107F45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B9E65-9F22-4C3A-9178-E79FC0FC7C9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C0C-3767-409E-95F6-15B107F45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B9E65-9F22-4C3A-9178-E79FC0FC7C9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C0C-3767-409E-95F6-15B107F456D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B9E65-9F22-4C3A-9178-E79FC0FC7C9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C0C-3767-409E-95F6-15B107F45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B9E65-9F22-4C3A-9178-E79FC0FC7C9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C0C-3767-409E-95F6-15B107F45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B9E65-9F22-4C3A-9178-E79FC0FC7C9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C0C-3767-409E-95F6-15B107F45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B9E65-9F22-4C3A-9178-E79FC0FC7C9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C0C-3767-409E-95F6-15B107F45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B9E65-9F22-4C3A-9178-E79FC0FC7C9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7C0C-3767-409E-95F6-15B107F45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B9E65-9F22-4C3A-9178-E79FC0FC7C9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29E7C0C-3767-409E-95F6-15B107F456D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FCB9E65-9F22-4C3A-9178-E79FC0FC7C96}" type="datetimeFigureOut">
              <a:rPr lang="en-US" smtClean="0"/>
              <a:t>1/24/2012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29E7C0C-3767-409E-95F6-15B107F456D3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124200"/>
            <a:ext cx="7851648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Dr. Sally Reiss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University of Connecticut</a:t>
            </a:r>
            <a:br>
              <a:rPr lang="en-US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Professor of Educational Psychology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National Research Center on Gifted Education</a:t>
            </a:r>
            <a:br>
              <a:rPr lang="en-U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2011 ITAG Conference Keynote Presenter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Fareed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Zaharia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4747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	     “I went through the Asian educational system, which is now so admired. It gave me an impressive base of knowledge and taught me how to study hard and fast. . 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	But when I got to the U.S. for college, I found that it had not trained me that well to </a:t>
            </a:r>
            <a:r>
              <a:rPr lang="en-US" sz="4400" i="1" dirty="0" smtClean="0">
                <a:solidFill>
                  <a:schemeClr val="accent2"/>
                </a:solidFill>
              </a:rPr>
              <a:t>think</a:t>
            </a:r>
            <a:r>
              <a:rPr lang="en-US" sz="4400" dirty="0" smtClean="0"/>
              <a:t>.”</a:t>
            </a: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en-US" sz="3200" dirty="0" smtClean="0"/>
              <a:t>			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19200"/>
            <a:ext cx="8229600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/>
              <a:t>American education at its best teaches</a:t>
            </a:r>
          </a:p>
          <a:p>
            <a:pPr>
              <a:buNone/>
            </a:pPr>
            <a:r>
              <a:rPr lang="en-US" sz="3600" dirty="0" smtClean="0"/>
              <a:t>you how to:</a:t>
            </a:r>
          </a:p>
          <a:p>
            <a:pPr>
              <a:buFont typeface="Wingdings" pitchFamily="2" charset="2"/>
              <a:buChar char="§"/>
            </a:pPr>
            <a:r>
              <a:rPr lang="en-US" sz="3600" dirty="0" smtClean="0">
                <a:solidFill>
                  <a:schemeClr val="accent2"/>
                </a:solidFill>
              </a:rPr>
              <a:t>solve problems </a:t>
            </a:r>
          </a:p>
          <a:p>
            <a:pPr>
              <a:buFont typeface="Wingdings" pitchFamily="2" charset="2"/>
              <a:buChar char="§"/>
            </a:pPr>
            <a:r>
              <a:rPr lang="en-US" sz="3600" dirty="0" smtClean="0"/>
              <a:t>truly understand the material </a:t>
            </a:r>
          </a:p>
          <a:p>
            <a:pPr>
              <a:buFont typeface="Wingdings" pitchFamily="2" charset="2"/>
              <a:buChar char="§"/>
            </a:pPr>
            <a:r>
              <a:rPr lang="en-US" sz="3600" dirty="0" smtClean="0">
                <a:solidFill>
                  <a:schemeClr val="accent2"/>
                </a:solidFill>
              </a:rPr>
              <a:t>question authority </a:t>
            </a:r>
          </a:p>
          <a:p>
            <a:pPr>
              <a:buFont typeface="Wingdings" pitchFamily="2" charset="2"/>
              <a:buChar char="§"/>
            </a:pPr>
            <a:r>
              <a:rPr lang="en-US" sz="3600" dirty="0" smtClean="0"/>
              <a:t>think for yourself and </a:t>
            </a:r>
          </a:p>
          <a:p>
            <a:pPr>
              <a:buFont typeface="Wingdings" pitchFamily="2" charset="2"/>
              <a:buChar char="§"/>
            </a:pPr>
            <a:r>
              <a:rPr lang="en-US" sz="3600" dirty="0" smtClean="0">
                <a:solidFill>
                  <a:schemeClr val="accent2"/>
                </a:solidFill>
              </a:rPr>
              <a:t>be creative.</a:t>
            </a:r>
            <a:endParaRPr lang="en-US" sz="36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7772400" cy="981456"/>
          </a:xfrm>
        </p:spPr>
        <p:txBody>
          <a:bodyPr/>
          <a:lstStyle/>
          <a:p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Fareed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Zaharia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, continued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981200"/>
            <a:ext cx="7772400" cy="1509712"/>
          </a:xfrm>
        </p:spPr>
        <p:txBody>
          <a:bodyPr>
            <a:noAutofit/>
          </a:bodyPr>
          <a:lstStyle/>
          <a:p>
            <a:r>
              <a:rPr lang="en-US" sz="4000" dirty="0" smtClean="0"/>
              <a:t>   It teaches you to </a:t>
            </a:r>
          </a:p>
          <a:p>
            <a:endParaRPr lang="en-US" sz="4000" dirty="0" smtClean="0"/>
          </a:p>
          <a:p>
            <a:pPr algn="ctr"/>
            <a:r>
              <a:rPr lang="en-US" sz="4000" dirty="0" smtClean="0"/>
              <a:t>learn what you love and</a:t>
            </a:r>
          </a:p>
          <a:p>
            <a:pPr algn="ctr"/>
            <a:r>
              <a:rPr lang="en-US" sz="4000" dirty="0" smtClean="0"/>
              <a:t> </a:t>
            </a:r>
          </a:p>
          <a:p>
            <a:pPr algn="ctr"/>
            <a:r>
              <a:rPr lang="en-US" sz="4000" dirty="0" smtClean="0"/>
              <a:t>to love what you learn. 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38912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4000" dirty="0" smtClean="0"/>
              <a:t>These are incredibly  important values, and they are why the U.S. has been able to maintain an edge in the </a:t>
            </a:r>
            <a:r>
              <a:rPr lang="en-US" sz="4000" i="1" dirty="0" smtClean="0"/>
              <a:t>creative</a:t>
            </a:r>
            <a:r>
              <a:rPr lang="en-US" sz="4000" dirty="0" smtClean="0"/>
              <a:t> </a:t>
            </a:r>
            <a:r>
              <a:rPr lang="en-US" sz="4000" i="1" dirty="0" smtClean="0"/>
              <a:t>industries and innovation </a:t>
            </a:r>
            <a:r>
              <a:rPr lang="en-US" sz="4000" dirty="0" smtClean="0"/>
              <a:t>in general.</a:t>
            </a:r>
          </a:p>
          <a:p>
            <a:pPr>
              <a:buNone/>
            </a:pPr>
            <a:r>
              <a:rPr lang="en-US" sz="1800" dirty="0" smtClean="0"/>
              <a:t>            </a:t>
            </a:r>
          </a:p>
          <a:p>
            <a:pPr>
              <a:buNone/>
            </a:pPr>
            <a:r>
              <a:rPr lang="en-US" sz="1800" dirty="0" smtClean="0"/>
              <a:t>				</a:t>
            </a:r>
            <a:r>
              <a:rPr lang="en-US" sz="1600" dirty="0" smtClean="0"/>
              <a:t>-</a:t>
            </a:r>
            <a:r>
              <a:rPr lang="en-US" sz="1600" dirty="0" err="1" smtClean="0"/>
              <a:t>Fareed</a:t>
            </a:r>
            <a:r>
              <a:rPr lang="en-US" sz="1600" dirty="0" smtClean="0"/>
              <a:t> </a:t>
            </a:r>
            <a:r>
              <a:rPr lang="en-US" sz="1600" dirty="0" err="1" smtClean="0"/>
              <a:t>Zaharia</a:t>
            </a:r>
            <a:endParaRPr lang="en-US" sz="1600" dirty="0" smtClean="0"/>
          </a:p>
          <a:p>
            <a:pPr>
              <a:buNone/>
            </a:pPr>
            <a:r>
              <a:rPr lang="en-US" sz="1600" dirty="0" smtClean="0"/>
              <a:t>				  </a:t>
            </a:r>
            <a:r>
              <a:rPr lang="en-US" sz="1600" i="1" dirty="0" smtClean="0"/>
              <a:t>Time Magazine</a:t>
            </a:r>
            <a:r>
              <a:rPr lang="en-US" sz="1600" dirty="0" smtClean="0"/>
              <a:t>, November 14, 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90600"/>
            <a:ext cx="7772400" cy="1362456"/>
          </a:xfrm>
        </p:spPr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Joyful Learning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sz="4400" dirty="0" smtClean="0"/>
              <a:t>If students practice the traits of </a:t>
            </a:r>
            <a:r>
              <a:rPr lang="en-US" sz="4400" i="1" dirty="0" smtClean="0"/>
              <a:t>creative productivity</a:t>
            </a:r>
            <a:r>
              <a:rPr lang="en-US" sz="4400" dirty="0" smtClean="0"/>
              <a:t>, they will seek out that as adults.</a:t>
            </a:r>
          </a:p>
          <a:p>
            <a:r>
              <a:rPr lang="en-US" sz="4400" dirty="0" smtClean="0"/>
              <a:t>			</a:t>
            </a:r>
            <a:r>
              <a:rPr lang="en-US" sz="3200" dirty="0" smtClean="0"/>
              <a:t>- Dr. Sally Reiss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Gifted programs should offer: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2103120"/>
          </a:xfrm>
        </p:spPr>
        <p:txBody>
          <a:bodyPr>
            <a:normAutofit/>
          </a:bodyPr>
          <a:lstStyle/>
          <a:p>
            <a:r>
              <a:rPr lang="en-US" sz="4400" u="sng" dirty="0" smtClean="0"/>
              <a:t>Opportunities</a:t>
            </a:r>
            <a:r>
              <a:rPr lang="en-US" sz="4400" dirty="0" smtClean="0"/>
              <a:t> – to move faster, delve deeper, pursue interests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05000"/>
            <a:ext cx="8229600" cy="4389120"/>
          </a:xfrm>
        </p:spPr>
        <p:txBody>
          <a:bodyPr>
            <a:normAutofit/>
          </a:bodyPr>
          <a:lstStyle/>
          <a:p>
            <a:r>
              <a:rPr lang="en-US" sz="4400" u="sng" dirty="0" smtClean="0"/>
              <a:t>Resources</a:t>
            </a:r>
            <a:r>
              <a:rPr lang="en-US" sz="4400" dirty="0" smtClean="0"/>
              <a:t> – exposure to </a:t>
            </a:r>
          </a:p>
          <a:p>
            <a:pPr>
              <a:buNone/>
            </a:pPr>
            <a:r>
              <a:rPr lang="en-US" sz="4400" dirty="0" smtClean="0"/>
              <a:t>      topics students may love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398520"/>
          </a:xfrm>
        </p:spPr>
        <p:txBody>
          <a:bodyPr>
            <a:normAutofit/>
          </a:bodyPr>
          <a:lstStyle/>
          <a:p>
            <a:r>
              <a:rPr lang="en-US" sz="4000" u="sng" dirty="0" smtClean="0"/>
              <a:t>Encouragement</a:t>
            </a:r>
            <a:r>
              <a:rPr lang="en-US" sz="4000" dirty="0" smtClean="0"/>
              <a:t> – based on </a:t>
            </a:r>
          </a:p>
          <a:p>
            <a:pPr marL="0" indent="0">
              <a:buNone/>
            </a:pPr>
            <a:r>
              <a:rPr lang="en-US" sz="4000" dirty="0" smtClean="0"/>
              <a:t>identification of talents, abilities </a:t>
            </a:r>
          </a:p>
          <a:p>
            <a:pPr>
              <a:buNone/>
            </a:pPr>
            <a:r>
              <a:rPr lang="en-US" sz="4000" dirty="0" smtClean="0"/>
              <a:t>  &amp; learning styles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7772400" cy="1362456"/>
          </a:xfrm>
        </p:spPr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Plan for differentiation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286000"/>
            <a:ext cx="7772400" cy="316273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sz="4000" dirty="0" smtClean="0"/>
              <a:t>Pre-assess</a:t>
            </a:r>
          </a:p>
          <a:p>
            <a:pPr>
              <a:buFont typeface="Wingdings" pitchFamily="2" charset="2"/>
              <a:buChar char="v"/>
            </a:pPr>
            <a:r>
              <a:rPr lang="en-US" sz="4000" dirty="0" smtClean="0"/>
              <a:t>Offer choice</a:t>
            </a:r>
          </a:p>
          <a:p>
            <a:pPr>
              <a:buFont typeface="Wingdings" pitchFamily="2" charset="2"/>
              <a:buChar char="v"/>
            </a:pPr>
            <a:r>
              <a:rPr lang="en-US" sz="4000" dirty="0" smtClean="0"/>
              <a:t>Compact material</a:t>
            </a:r>
          </a:p>
          <a:p>
            <a:pPr>
              <a:buFont typeface="Wingdings" pitchFamily="2" charset="2"/>
              <a:buChar char="v"/>
            </a:pPr>
            <a:r>
              <a:rPr lang="en-US" sz="4000" dirty="0" smtClean="0"/>
              <a:t>Consider learning styles</a:t>
            </a:r>
          </a:p>
          <a:p>
            <a:pPr>
              <a:buFont typeface="Wingdings" pitchFamily="2" charset="2"/>
              <a:buChar char="v"/>
            </a:pPr>
            <a:r>
              <a:rPr lang="en-US" sz="4000" dirty="0" smtClean="0"/>
              <a:t>Provide creative opportunities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74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Losing our Way in the Maze of Federal Mandates and Standardization: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505200"/>
            <a:ext cx="8229600" cy="233172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Whatever Happened to Creativity as a Primary Goal of Gifted Education?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Einstein: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895600"/>
            <a:ext cx="7772400" cy="1509712"/>
          </a:xfrm>
        </p:spPr>
        <p:txBody>
          <a:bodyPr>
            <a:noAutofit/>
          </a:bodyPr>
          <a:lstStyle/>
          <a:p>
            <a:r>
              <a:rPr lang="en-US" sz="4000" dirty="0" smtClean="0"/>
              <a:t>. . .Knowledge is limited. </a:t>
            </a:r>
          </a:p>
          <a:p>
            <a:r>
              <a:rPr lang="en-US" sz="4000" dirty="0" smtClean="0"/>
              <a:t>Imagination encircles the world.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7772400" cy="1362456"/>
          </a:xfrm>
        </p:spPr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Key Points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057400"/>
            <a:ext cx="7772400" cy="323893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800" dirty="0" smtClean="0"/>
              <a:t>Top 10 – 15% of students have been poorly served by the standards movement.</a:t>
            </a:r>
          </a:p>
          <a:p>
            <a:endParaRPr lang="en-US" sz="2800" dirty="0" smtClean="0"/>
          </a:p>
          <a:p>
            <a:pPr>
              <a:buFont typeface="Wingdings" pitchFamily="2" charset="2"/>
              <a:buChar char="v"/>
            </a:pPr>
            <a:r>
              <a:rPr lang="en-US" sz="2800" dirty="0" smtClean="0"/>
              <a:t>50% of  gifted students are underachieving.</a:t>
            </a:r>
          </a:p>
          <a:p>
            <a:endParaRPr lang="en-US" sz="2800" dirty="0" smtClean="0"/>
          </a:p>
          <a:p>
            <a:pPr>
              <a:buFont typeface="Wingdings" pitchFamily="2" charset="2"/>
              <a:buChar char="v"/>
            </a:pPr>
            <a:r>
              <a:rPr lang="en-US" sz="2800" dirty="0" smtClean="0"/>
              <a:t>Flexible instructional grouping is important for both gifted students and students at the lower achievement levels.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Intellectual</a:t>
            </a:r>
            <a:r>
              <a:rPr lang="en-US" sz="5400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Play</a:t>
            </a:r>
            <a:endParaRPr lang="en-US" sz="5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“I hope we live our lives in such a way that </a:t>
            </a:r>
            <a:r>
              <a:rPr lang="en-US" sz="4400" i="1" dirty="0" smtClean="0">
                <a:solidFill>
                  <a:schemeClr val="accent2"/>
                </a:solidFill>
              </a:rPr>
              <a:t>serious play is not an oxymoron</a:t>
            </a:r>
            <a:r>
              <a:rPr lang="en-US" sz="4400" dirty="0" smtClean="0"/>
              <a:t> but rather a natural and intuitive way to face the world.</a:t>
            </a:r>
          </a:p>
          <a:p>
            <a:pPr lvl="8"/>
            <a:r>
              <a:rPr lang="en-US" sz="2400" dirty="0" smtClean="0"/>
              <a:t>Carolyn </a:t>
            </a:r>
            <a:r>
              <a:rPr lang="en-US" sz="2400" dirty="0" err="1" smtClean="0"/>
              <a:t>Cotto</a:t>
            </a:r>
            <a:r>
              <a:rPr lang="en-US" sz="2400" dirty="0" smtClean="0"/>
              <a:t>, 2010 Valedictorian </a:t>
            </a:r>
          </a:p>
          <a:p>
            <a:pPr lvl="8"/>
            <a:r>
              <a:rPr lang="en-US" sz="2400" dirty="0" smtClean="0"/>
              <a:t>Falmouth Academy, Falmouth, MA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667000"/>
            <a:ext cx="7772400" cy="1362456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How do Americans get to be so creative? You have all the patents.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43400"/>
            <a:ext cx="7772400" cy="914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   - Japanese Minister  of Education to Sally Reiss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	Reiss:</a:t>
            </a:r>
            <a:endParaRPr lang="en-US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362200"/>
            <a:ext cx="7543800" cy="32766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Japanese test better.</a:t>
            </a:r>
          </a:p>
          <a:p>
            <a:endParaRPr lang="en-US" sz="4400" dirty="0" smtClean="0"/>
          </a:p>
          <a:p>
            <a:r>
              <a:rPr lang="en-US" sz="4400" dirty="0" smtClean="0"/>
              <a:t>Americans value creativity.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Fareed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Zaharia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sz="4400" dirty="0" smtClean="0"/>
              <a:t>Singapore has better math and science scores. American kids test worse </a:t>
            </a:r>
            <a:r>
              <a:rPr lang="en-US" sz="4400" i="1" dirty="0" smtClean="0"/>
              <a:t>but do better in the real world.</a:t>
            </a:r>
            <a:endParaRPr lang="en-US" sz="4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Reiss: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05000"/>
            <a:ext cx="7086600" cy="438912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Singapore has an </a:t>
            </a:r>
            <a:r>
              <a:rPr lang="en-US" sz="4400" i="1" dirty="0" smtClean="0"/>
              <a:t>exam</a:t>
            </a:r>
            <a:r>
              <a:rPr lang="en-US" sz="4400" dirty="0" smtClean="0"/>
              <a:t> meritocracy.</a:t>
            </a:r>
          </a:p>
          <a:p>
            <a:endParaRPr lang="en-US" sz="4400" dirty="0" smtClean="0"/>
          </a:p>
          <a:p>
            <a:r>
              <a:rPr lang="en-US" sz="4400" dirty="0" smtClean="0"/>
              <a:t>America has a </a:t>
            </a:r>
            <a:r>
              <a:rPr lang="en-US" sz="4400" i="1" dirty="0" smtClean="0"/>
              <a:t>talent</a:t>
            </a:r>
            <a:r>
              <a:rPr lang="en-US" sz="4400" dirty="0" smtClean="0"/>
              <a:t> meritocracy.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7772400" cy="1362456"/>
          </a:xfrm>
        </p:spPr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Nobel Prizes Awarded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667000"/>
            <a:ext cx="7394448" cy="3543736"/>
          </a:xfrm>
        </p:spPr>
        <p:txBody>
          <a:bodyPr>
            <a:normAutofit fontScale="92500" lnSpcReduction="10000"/>
          </a:bodyPr>
          <a:lstStyle/>
          <a:p>
            <a:r>
              <a:rPr lang="en-US" sz="3800" dirty="0" smtClean="0"/>
              <a:t>United States				270</a:t>
            </a:r>
          </a:p>
          <a:p>
            <a:r>
              <a:rPr lang="en-US" sz="3800" dirty="0" smtClean="0"/>
              <a:t>United Kingdom			 100</a:t>
            </a:r>
          </a:p>
          <a:p>
            <a:r>
              <a:rPr lang="en-US" sz="3800" dirty="0" smtClean="0"/>
              <a:t>Germany				  	  70</a:t>
            </a:r>
          </a:p>
          <a:p>
            <a:endParaRPr lang="en-US" sz="3800" dirty="0" smtClean="0"/>
          </a:p>
          <a:p>
            <a:r>
              <a:rPr lang="en-US" sz="3800" dirty="0" smtClean="0"/>
              <a:t>Canada					   10</a:t>
            </a:r>
          </a:p>
          <a:p>
            <a:r>
              <a:rPr lang="en-US" sz="3800" dirty="0" smtClean="0"/>
              <a:t>China					   2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70</TotalTime>
  <Words>352</Words>
  <Application>Microsoft Office PowerPoint</Application>
  <PresentationFormat>On-screen Show (4:3)</PresentationFormat>
  <Paragraphs>73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Flow</vt:lpstr>
      <vt:lpstr>Dr. Sally Reiss University of Connecticut Professor of Educational Psychology National Research Center on Gifted Education  2011 ITAG Conference Keynote Presenter</vt:lpstr>
      <vt:lpstr>Losing our Way in the Maze of Federal Mandates and Standardization:</vt:lpstr>
      <vt:lpstr>Key Points</vt:lpstr>
      <vt:lpstr>Intellectual Play</vt:lpstr>
      <vt:lpstr>How do Americans get to be so creative? You have all the patents.</vt:lpstr>
      <vt:lpstr> Reiss:</vt:lpstr>
      <vt:lpstr>Fareed Zaharia:</vt:lpstr>
      <vt:lpstr>Reiss:</vt:lpstr>
      <vt:lpstr>Nobel Prizes Awarded</vt:lpstr>
      <vt:lpstr>Fareed Zaharia:</vt:lpstr>
      <vt:lpstr>PowerPoint Presentation</vt:lpstr>
      <vt:lpstr>PowerPoint Presentation</vt:lpstr>
      <vt:lpstr>Fareed Zaharia, continued</vt:lpstr>
      <vt:lpstr>PowerPoint Presentation</vt:lpstr>
      <vt:lpstr>Joyful Learning</vt:lpstr>
      <vt:lpstr>Gifted programs should offer:</vt:lpstr>
      <vt:lpstr>PowerPoint Presentation</vt:lpstr>
      <vt:lpstr>PowerPoint Presentation</vt:lpstr>
      <vt:lpstr>Plan for differentiation</vt:lpstr>
      <vt:lpstr>Einstein: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Dr. Sally Reiss University of Connecticut Professor of Educational Pyschology National Research Center on Gifted Education  2011 ITAG Conference Keynote Presenter</dc:title>
  <dc:creator>Kathy Wilkert</dc:creator>
  <cp:lastModifiedBy>kathryn.wikert</cp:lastModifiedBy>
  <cp:revision>9</cp:revision>
  <dcterms:created xsi:type="dcterms:W3CDTF">2012-01-23T02:13:22Z</dcterms:created>
  <dcterms:modified xsi:type="dcterms:W3CDTF">2012-01-24T22:12:18Z</dcterms:modified>
</cp:coreProperties>
</file>